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3" r:id="rId4"/>
    <p:sldId id="438" r:id="rId5"/>
    <p:sldId id="439" r:id="rId6"/>
    <p:sldId id="441" r:id="rId7"/>
    <p:sldId id="440" r:id="rId8"/>
    <p:sldId id="258" r:id="rId9"/>
    <p:sldId id="261" r:id="rId10"/>
    <p:sldId id="259" r:id="rId11"/>
    <p:sldId id="260" r:id="rId12"/>
    <p:sldId id="262" r:id="rId13"/>
    <p:sldId id="284" r:id="rId14"/>
    <p:sldId id="279" r:id="rId15"/>
    <p:sldId id="280" r:id="rId16"/>
    <p:sldId id="268" r:id="rId17"/>
    <p:sldId id="442" r:id="rId18"/>
    <p:sldId id="285" r:id="rId19"/>
    <p:sldId id="429" r:id="rId20"/>
    <p:sldId id="433" r:id="rId21"/>
    <p:sldId id="434" r:id="rId22"/>
    <p:sldId id="286" r:id="rId23"/>
    <p:sldId id="276" r:id="rId24"/>
    <p:sldId id="277" r:id="rId25"/>
    <p:sldId id="278" r:id="rId26"/>
    <p:sldId id="281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5667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Identidad Digital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ESDEG</a:t>
            </a:r>
          </a:p>
          <a:p>
            <a:r>
              <a:rPr lang="es-ES" dirty="0"/>
              <a:t>Maestría en Ciberseguridad y Ciberdefensa</a:t>
            </a:r>
          </a:p>
          <a:p>
            <a:r>
              <a:rPr lang="es-ES" dirty="0"/>
              <a:t>Gestión de Ciberseguridad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3461020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Vulnerabilidad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en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sistemas</a:t>
            </a:r>
            <a:r>
              <a:rPr lang="en-US" sz="4100" dirty="0">
                <a:solidFill>
                  <a:schemeClr val="accent5"/>
                </a:solidFill>
              </a:rPr>
              <a:t> de </a:t>
            </a:r>
            <a:r>
              <a:rPr lang="en-US" sz="4100" dirty="0" err="1">
                <a:solidFill>
                  <a:schemeClr val="accent5"/>
                </a:solidFill>
              </a:rPr>
              <a:t>autenticación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3554731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Privacidad</a:t>
            </a:r>
            <a:r>
              <a:rPr lang="en-US" sz="4100" dirty="0">
                <a:solidFill>
                  <a:schemeClr val="accent5"/>
                </a:solidFill>
              </a:rPr>
              <a:t> y control de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datos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personales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3686591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 err="1">
                <a:solidFill>
                  <a:schemeClr val="accent5"/>
                </a:solidFill>
              </a:rPr>
              <a:t>Interoperabilidad</a:t>
            </a:r>
            <a:r>
              <a:rPr lang="en-US" sz="3700" dirty="0">
                <a:solidFill>
                  <a:schemeClr val="accent5"/>
                </a:solidFill>
              </a:rPr>
              <a:t> entre </a:t>
            </a:r>
            <a:r>
              <a:rPr lang="en-US" sz="3700" dirty="0" err="1">
                <a:solidFill>
                  <a:schemeClr val="accent5"/>
                </a:solidFill>
              </a:rPr>
              <a:t>sistemas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gestión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identidad</a:t>
            </a:r>
            <a:endParaRPr lang="en-US" sz="37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Normativas y marcos regulatorios sobre identidad digital </a:t>
            </a:r>
            <a:endParaRPr lang="es-CO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12588"/>
          <a:stretch/>
        </p:blipFill>
        <p:spPr>
          <a:xfrm>
            <a:off x="-3175" y="8477"/>
            <a:ext cx="12191999" cy="6857990"/>
          </a:xfrm>
          <a:prstGeom prst="rect">
            <a:avLst/>
          </a:prstGeom>
        </p:spPr>
      </p:pic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0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424" y="229428"/>
            <a:ext cx="456980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Reglamento</a:t>
            </a:r>
            <a:r>
              <a:rPr lang="en-US" sz="4400" dirty="0">
                <a:solidFill>
                  <a:schemeClr val="bg1"/>
                </a:solidFill>
              </a:rPr>
              <a:t> General de </a:t>
            </a:r>
            <a:r>
              <a:rPr lang="en-US" sz="4400" dirty="0" err="1">
                <a:solidFill>
                  <a:schemeClr val="bg1"/>
                </a:solidFill>
              </a:rPr>
              <a:t>Protección</a:t>
            </a:r>
            <a:r>
              <a:rPr lang="en-US" sz="4400" dirty="0">
                <a:solidFill>
                  <a:schemeClr val="bg1"/>
                </a:solidFill>
              </a:rPr>
              <a:t> de Datos (GDPR)</a:t>
            </a: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3FF0F1-4D40-5615-B08A-A20313FB7D71}"/>
              </a:ext>
            </a:extLst>
          </p:cNvPr>
          <p:cNvSpPr txBox="1">
            <a:spLocks/>
          </p:cNvSpPr>
          <p:nvPr/>
        </p:nvSpPr>
        <p:spPr>
          <a:xfrm>
            <a:off x="4684994" y="2986438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FF6ACA-0ACD-A0FF-773C-028DF3108AC2}"/>
              </a:ext>
            </a:extLst>
          </p:cNvPr>
          <p:cNvSpPr txBox="1"/>
          <p:nvPr/>
        </p:nvSpPr>
        <p:spPr>
          <a:xfrm>
            <a:off x="5840124" y="3399748"/>
            <a:ext cx="61549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Principios Generales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1. Legalidad, lealtad y transparencia</a:t>
            </a:r>
          </a:p>
          <a:p>
            <a:r>
              <a:rPr lang="es-ES" dirty="0">
                <a:solidFill>
                  <a:schemeClr val="bg1"/>
                </a:solidFill>
              </a:rPr>
              <a:t>2. Finalidad limitada</a:t>
            </a:r>
          </a:p>
          <a:p>
            <a:r>
              <a:rPr lang="es-ES" dirty="0">
                <a:solidFill>
                  <a:schemeClr val="bg1"/>
                </a:solidFill>
              </a:rPr>
              <a:t>3. Minimización de datos</a:t>
            </a:r>
          </a:p>
          <a:p>
            <a:r>
              <a:rPr lang="es-ES" dirty="0">
                <a:solidFill>
                  <a:schemeClr val="bg1"/>
                </a:solidFill>
              </a:rPr>
              <a:t>4. Exactitud</a:t>
            </a:r>
          </a:p>
          <a:p>
            <a:r>
              <a:rPr lang="es-ES" dirty="0">
                <a:solidFill>
                  <a:schemeClr val="bg1"/>
                </a:solidFill>
              </a:rPr>
              <a:t>5. Limitación de retención</a:t>
            </a:r>
          </a:p>
          <a:p>
            <a:r>
              <a:rPr lang="es-ES" dirty="0">
                <a:solidFill>
                  <a:schemeClr val="bg1"/>
                </a:solidFill>
              </a:rPr>
              <a:t>6. Integridad y confidencialidad</a:t>
            </a:r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5375" b="1801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438" y="81944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</a:rPr>
              <a:t>Identidad </a:t>
            </a:r>
            <a:r>
              <a:rPr lang="en-US" sz="5400" dirty="0" err="1">
                <a:solidFill>
                  <a:schemeClr val="bg1"/>
                </a:solidFill>
              </a:rPr>
              <a:t>soberana</a:t>
            </a:r>
            <a:r>
              <a:rPr lang="en-US" sz="5400" dirty="0">
                <a:solidFill>
                  <a:schemeClr val="bg1"/>
                </a:solidFill>
              </a:rPr>
              <a:t> digital (SSI)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6F9E82-F7D3-2BD8-01F2-6539F1580B90}"/>
              </a:ext>
            </a:extLst>
          </p:cNvPr>
          <p:cNvSpPr txBox="1"/>
          <p:nvPr/>
        </p:nvSpPr>
        <p:spPr>
          <a:xfrm>
            <a:off x="4435266" y="3391263"/>
            <a:ext cx="6154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Ventajas: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Mayor 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Prevención de monopolios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Control total por parte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Mayor privacidad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Acceso sin restricciones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Infraestructura descentralizada</a:t>
            </a:r>
            <a:endParaRPr lang="es-C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9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DF21CF1-150A-0D62-A05D-7A4973526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2866" b="622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530" y="0"/>
            <a:ext cx="5939778" cy="21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dirty="0" err="1">
                <a:solidFill>
                  <a:schemeClr val="bg1"/>
                </a:solidFill>
              </a:rPr>
              <a:t>Propuestas</a:t>
            </a:r>
            <a:r>
              <a:rPr lang="en-US" sz="3800" dirty="0">
                <a:solidFill>
                  <a:schemeClr val="bg1"/>
                </a:solidFill>
              </a:rPr>
              <a:t> de </a:t>
            </a:r>
            <a:r>
              <a:rPr lang="en-US" sz="3800" dirty="0" err="1">
                <a:solidFill>
                  <a:schemeClr val="bg1"/>
                </a:solidFill>
              </a:rPr>
              <a:t>marcos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 err="1">
                <a:solidFill>
                  <a:schemeClr val="bg1"/>
                </a:solidFill>
              </a:rPr>
              <a:t>regulatorios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 err="1">
                <a:solidFill>
                  <a:schemeClr val="bg1"/>
                </a:solidFill>
              </a:rPr>
              <a:t>internacionales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12AAD-7900-24B6-D5BA-24E729A1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Colombia</a:t>
            </a:r>
            <a:br>
              <a:rPr lang="es-ES" sz="2000" dirty="0"/>
            </a:br>
            <a:endParaRPr lang="es-CO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27F87-2B5C-DF49-0DF6-DE862BDF1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2" y="1854680"/>
            <a:ext cx="4788452" cy="3890512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dirty="0"/>
              <a:t>Constitución Artículo 15: “Todas las personas tienen derecho a su intimidad personal y familiar y a su buen nombre, y el Estado debe respetarlos y hacerlos respetar. Igualmente, tienen derecho a conocer, actualizar y rectificar las informaciones que se hayan recogido sobre ellas en los bancos de datos y en archivos de entidades públicas y privadas</a:t>
            </a:r>
          </a:p>
          <a:p>
            <a:pPr algn="just">
              <a:lnSpc>
                <a:spcPct val="90000"/>
              </a:lnSpc>
            </a:pPr>
            <a:r>
              <a:rPr lang="es-ES" dirty="0"/>
              <a:t>Ley Estatutaria 1581 de 2012 y su Decreto Reglamentario 1377 de 2013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08D09-E2D3-7A49-A312-643F6AAD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489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87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Tendencias emergentes y el futuro de la identidad digital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>
                <a:solidFill>
                  <a:schemeClr val="tx1"/>
                </a:solidFill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153164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7876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073503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096000" y="158301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Federada</a:t>
            </a:r>
            <a:endParaRPr lang="es-CO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153164" y="1619508"/>
            <a:ext cx="22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Aislada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63909" y="412188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Centrada en el Usuario</a:t>
            </a:r>
            <a:endParaRPr lang="es-CO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083482" y="4114594"/>
            <a:ext cx="31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Autogestionada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</a:t>
            </a:r>
            <a:r>
              <a:rPr lang="es-CO" dirty="0"/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Wilfredo Samboni</a:t>
            </a:r>
          </a:p>
          <a:p>
            <a:r>
              <a:rPr lang="es-CO" sz="3600" dirty="0"/>
              <a:t>Jose Luis Galvis</a:t>
            </a:r>
          </a:p>
          <a:p>
            <a:r>
              <a:rPr lang="es-CO" sz="3600" dirty="0"/>
              <a:t>Oscar Camargo</a:t>
            </a:r>
          </a:p>
          <a:p>
            <a:r>
              <a:rPr lang="es-CO" sz="3600" dirty="0"/>
              <a:t>Carlos Rodriguez</a:t>
            </a:r>
          </a:p>
          <a:p>
            <a:r>
              <a:rPr lang="es-CO" sz="3600" dirty="0"/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620688"/>
            <a:ext cx="11040984" cy="600282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  </a:t>
            </a:r>
            <a:r>
              <a:rPr lang="es-CO" sz="2800" b="1" dirty="0">
                <a:solidFill>
                  <a:schemeClr val="tx1"/>
                </a:solidFill>
              </a:rPr>
              <a:t>Paradigmas</a:t>
            </a:r>
          </a:p>
          <a:p>
            <a:pPr>
              <a:lnSpc>
                <a:spcPct val="100000"/>
              </a:lnSpc>
            </a:pPr>
            <a:r>
              <a:rPr lang="es-CO" sz="2400" b="1" dirty="0">
                <a:solidFill>
                  <a:schemeClr val="tx1"/>
                </a:solidFill>
              </a:rPr>
              <a:t>  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191344" y="1052736"/>
          <a:ext cx="11089230" cy="55920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20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CARACTERISTICA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AISLADA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FEDERADA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CENTRADA EN EL USUARIO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AUTOGESTIONADA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Interoperabilidad</a:t>
                      </a:r>
                      <a:endParaRPr lang="es-ES" sz="1200" b="1" kern="1200" dirty="0">
                        <a:solidFill>
                          <a:schemeClr val="tx1"/>
                        </a:solidFill>
                        <a:latin typeface="+mn-lt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Baja</a:t>
                      </a:r>
                      <a:r>
                        <a:rPr lang="es-ES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o Ninguna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Media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Control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 la Información del usuario y las credenciales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de Servicio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Autoridades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de Registro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Aplicaciones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34290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Registro autónomo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Privacidad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, no hay correlación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correlación a través de los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Proveedores Administradores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puede haber correlación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las identidades son controladas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6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Descentralización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No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En parte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Si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 es muy descentralizada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Disponibilidad del Servicio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sitio 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Estándares y protocolos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TLS/SSL, HTTPS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SAML,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OpendID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SpaceCard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DID,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VC,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Autonomía de Usuario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 la aplicación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del Proveedor Administrador de Identidad pero controlado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los usuarios gestionan la información de la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</a:t>
            </a:r>
            <a:r>
              <a:rPr lang="es-CO" sz="2800" b="1" dirty="0">
                <a:solidFill>
                  <a:schemeClr val="tx1"/>
                </a:solidFill>
              </a:rPr>
              <a:t>Tendencias Emergentes y Futuro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263352" y="1268760"/>
          <a:ext cx="11089232" cy="5232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9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TENDENCIA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CONCEPTO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u="none" strike="noStrike" cap="none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BLOCKCHAIN Y</a:t>
                      </a:r>
                      <a:r>
                        <a:rPr lang="es-ES" sz="1200" b="1" u="none" strike="noStrike" cap="none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DESENTRALIZACION DE LA IDENTIDAD DIGITAL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Estructura caracterizada por la ausencia de una autoridad central y por tener un carácter inmutable con respecto a la modificación de la información almacenada.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Permite la creación de registros inmutables de identidad que no pueden ser alterados ni manipulados, ofreciendo una capa adicional de seguridad frente a ataques cibernéticos por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su arquitectura distribuida,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ofrece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la posibilidad de un mayor control sobre los datos personales por parte de los usuarios.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Se fundamenta en la criptografía asimétrica y el uso de las de claves públicas/privadas para acreditar a los usuarios como responsables y poseedores únicos de la identidad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asociada.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LA INTELIGENCIA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ARTIFICIAL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Perfeccionar los sistema de autenticación haciéndolos mas adaptables y eficientes. detectando conductas complejas en patrones de uso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y mejorando la precisión y efectividad en los sistemas de identificación, detectando intentos de acceso en tiempo real.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Analizando información biométrica como huellas digitales, patrones de voz, reconocimiento facial y detección de firmas digitales que superan el método de autenticación basado en credenciales.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Los puntos débiles son la calidad y la cantidad de información disponible para entrenar la inteligencia artificial sin una adecuada información o entrenamiento inadecuado y poder de computo.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USO DE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AUTENTICACIÓN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MULTIFACTOR Y AUTENTICACIÓN BIOMETRICA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Combina varios métodos de verificación, como contraseñas, </a:t>
                      </a:r>
                      <a:r>
                        <a:rPr lang="es-ES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tokens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de seguridad y datos biométricos.</a:t>
                      </a:r>
                    </a:p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dirty="0"/>
                        <a:t>El uso de huellas dactilares, reconocimiento facial y otras formas de biometría seguirá en aumento, facilitando procesos de autenticación más seguros y rápidos.</a:t>
                      </a:r>
                      <a:endParaRPr lang="es-ES"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INTEROPERABLES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Desarrollo</a:t>
                      </a:r>
                      <a:r>
                        <a:rPr lang="es-ES" sz="1200" baseline="0" dirty="0"/>
                        <a:t> de </a:t>
                      </a:r>
                      <a:r>
                        <a:rPr lang="es-ES" sz="1200" dirty="0"/>
                        <a:t>estándares que permiten que las identidades digitales sean utilizadas en múltiples plataformas, simplificando el acceso y la gestión.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SOBERANAS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Este concepto implica que los individuos puedan tener un control total sobre su información personal y cómo se comparte, fortaleciendo la autonomía del usuario.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9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sz="8000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C6EA6BB-056B-01EB-3D7F-417ADF59A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760E8-5DD7-9B00-997E-8546A51F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 videojueg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F629A0C-C3C0-3B58-2DEB-E758E3636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477862"/>
            <a:ext cx="7003562" cy="38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id="{1CD9C438-1130-52EE-D42D-42771E6C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230609-8BF1-9B6C-D82E-A6C98E032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538972"/>
            <a:ext cx="7003562" cy="37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Gracias</a:t>
            </a:r>
            <a:endParaRPr lang="es-CO" sz="8000" dirty="0"/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La identidad digital en el entorno digital global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Internet de las cosas (IOT)</a:t>
            </a:r>
            <a:br>
              <a:rPr lang="en-US" sz="4400"/>
            </a:br>
            <a:endParaRPr lang="en-US" sz="440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Identidad Cibernética</a:t>
            </a:r>
            <a:br>
              <a:rPr lang="en-US" sz="4800"/>
            </a:br>
            <a:endParaRPr lang="en-US" sz="4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Isosceles Triangle 10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Isosceles Triangle 10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Económica digital</a:t>
            </a:r>
            <a:br>
              <a:rPr lang="en-US" sz="4800"/>
            </a:br>
            <a:endParaRPr lang="en-US" sz="4800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Isosceles Triangle 104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6" name="Isosceles Triangle 104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7" name="Isosceles Triangle 104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40" y="3152903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Autenticación</a:t>
            </a:r>
            <a:r>
              <a:rPr lang="en-US" sz="4800" dirty="0"/>
              <a:t> multifactorial 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5"/>
                </a:solidFill>
              </a:rPr>
              <a:t>Desafíos en la gestión de la identidad digital</a:t>
            </a:r>
            <a:endParaRPr lang="es-C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</p:grp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2763004" y="-8467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>
                <a:solidFill>
                  <a:schemeClr val="accent5"/>
                </a:solidFill>
              </a:rPr>
              <a:t>Fraude</a:t>
            </a:r>
            <a:r>
              <a:rPr lang="en-US" sz="4100">
                <a:solidFill>
                  <a:schemeClr val="accent5"/>
                </a:solidFill>
              </a:rPr>
              <a:t> de identidad y ataques de suplantación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</TotalTime>
  <Words>769</Words>
  <Application>Microsoft Office PowerPoint</Application>
  <PresentationFormat>Panorámica</PresentationFormat>
  <Paragraphs>117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Faceta</vt:lpstr>
      <vt:lpstr>Identidad Digital</vt:lpstr>
      <vt:lpstr>Grupo 4</vt:lpstr>
      <vt:lpstr>La identidad digital en el entorno digital global </vt:lpstr>
      <vt:lpstr>Internet de las cosas (IOT) </vt:lpstr>
      <vt:lpstr>Identidad Cibernética </vt:lpstr>
      <vt:lpstr>Económica digital </vt:lpstr>
      <vt:lpstr>Autenticación multifactorial 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Colombia </vt:lpstr>
      <vt:lpstr>Tendencias emergentes y el futuro de la identidad digital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Camargo</dc:creator>
  <cp:lastModifiedBy>Oscar Camargo</cp:lastModifiedBy>
  <cp:revision>18</cp:revision>
  <dcterms:created xsi:type="dcterms:W3CDTF">2024-10-17T16:15:52Z</dcterms:created>
  <dcterms:modified xsi:type="dcterms:W3CDTF">2024-10-18T13:17:00Z</dcterms:modified>
</cp:coreProperties>
</file>